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84" r:id="rId3"/>
    <p:sldId id="285" r:id="rId4"/>
    <p:sldId id="286" r:id="rId5"/>
    <p:sldId id="261" r:id="rId6"/>
    <p:sldId id="287" r:id="rId7"/>
    <p:sldId id="281" r:id="rId8"/>
    <p:sldId id="276" r:id="rId9"/>
    <p:sldId id="279" r:id="rId10"/>
    <p:sldId id="259" r:id="rId11"/>
    <p:sldId id="280" r:id="rId12"/>
    <p:sldId id="264" r:id="rId13"/>
    <p:sldId id="267" r:id="rId14"/>
    <p:sldId id="290" r:id="rId15"/>
    <p:sldId id="274" r:id="rId16"/>
    <p:sldId id="292" r:id="rId17"/>
    <p:sldId id="289" r:id="rId18"/>
    <p:sldId id="293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43" autoAdjust="0"/>
  </p:normalViewPr>
  <p:slideViewPr>
    <p:cSldViewPr>
      <p:cViewPr varScale="1">
        <p:scale>
          <a:sx n="110" d="100"/>
          <a:sy n="110" d="100"/>
        </p:scale>
        <p:origin x="-164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24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29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AF32370-A2E9-4CBB-AA9A-C6934140EB33}" type="datetimeFigureOut">
              <a:rPr lang="ru-RU" smtClean="0"/>
              <a:pPr/>
              <a:t>18.12.2018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0EC2995-4C25-41CB-B024-45D8237B3D3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 (1965) - &amp;Scy;&amp;ocy;&amp;vcy;&amp;iecy;&amp;tcy;&amp;scy;&amp;kcy;&amp;icy;&amp;iecy; &amp;fcy;&amp;icy;&amp;lcy;&amp;softcy;&amp;mcy;&amp;ycy; &amp;scy;&amp;mcy;&amp;ocy;&amp;tcy;&amp;rcy;&amp;iecy;&amp;tcy;&amp;softcy; &amp;ocy;&amp;ncy;&amp;lcy;&amp;acy;&amp;jcy;&amp;ncy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0"/>
            <a:ext cx="4572000" cy="6858001"/>
          </a:xfrm>
          <a:prstGeom prst="rect">
            <a:avLst/>
          </a:prstGeom>
          <a:noFill/>
        </p:spPr>
      </p:pic>
      <p:pic>
        <p:nvPicPr>
          <p:cNvPr id="26628" name="Picture 4" descr="&amp;Vcy; &amp;mcy;&amp;icy;&amp;rcy;&amp;iecy; &quot;&amp;Scy;&amp;kcy;&amp;acy;&amp;zcy;&amp;ocy;&amp;kcy;&quot; &amp;Scy;&amp;acy;&amp;lcy;&amp;tcy;&amp;ycy;&amp;kcy;&amp;ocy;&amp;vcy;&amp;acy; - &amp;SHCHcy;&amp;iecy;&amp;dcy;&amp;rcy;&amp;icy;&amp;ncy;&amp;acy;. &amp;Ncy;&amp;icy;&amp;kcy;&amp;tcy;&amp;ocy; &amp;ncy;&amp;iecy; &amp;kcy;&amp;acy;&amp;rcy;&amp;acy;&amp;lcy; &amp;ncy;&amp;acy;&amp;shcy;&amp;icy;&amp;khcy; &amp;ocy;&amp;bcy;&amp;shchcy;&amp;iecy;&amp;scy;&amp;tcy;&amp;vcy;&amp;iecy;&amp;ncy;&amp;ncy;&amp;ycy;&amp;khcy; &amp;pcy;&amp;ocy;&amp;rcy;&amp;ocy;&amp;kcy;&amp;ocy;&amp;vcy; &amp;scy;&amp;lcy;&amp;ocy;&amp;vcy;&amp;ocy;&amp;mcy; &amp;bcy;&amp;ocy;&amp;lcy;&amp;iecy;&amp;iecy; &amp;gcy;&amp;ocy;&amp;rcy;&amp;softcy;&amp;kcy;&amp;icy;&amp;mcy; &amp;tcy;&amp;acy;&amp;kcy;, &amp;kcy;&amp;acy;&amp;kcy; &amp;Scy;&amp;acy;&amp;lcy;&amp;tcy;&amp;ycy;&amp;kcy;&amp;ocy;&amp;vcy; - &amp;SHCHcy;&amp;iecy;&amp;dcy;&amp;rcy;&amp;icy;&amp;ncy;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-1"/>
            <a:ext cx="4579361" cy="564357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5643578"/>
            <a:ext cx="45720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002060"/>
                </a:solidFill>
                <a:latin typeface="Monotype Corsiva" pitchFamily="66" charset="0"/>
              </a:rPr>
              <a:t>М. Е. Салтыков-Щедрин</a:t>
            </a:r>
            <a:endParaRPr lang="ru-RU" sz="40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00206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&amp;Mcy;&amp;iecy;&amp;gcy;&amp;acy;&amp;SHcy;&amp;acy;&amp;rcy;&amp;acy; (ex dragme.tv) &amp;Scy;&amp;kcy;&amp;acy;&amp;chcy;&amp;acy;&amp;tcy;&amp;softcy;: 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 (1965) DVDRip VA, &amp;Ocy;&amp;dcy;&amp;icy;&amp;ncy;&amp;ocy;&amp;kcy;&amp;icy;&amp;jcy; &amp;rcy;&amp;iecy;&amp;jcy;&amp;ncy;&amp;dcy;&amp;zhcy;&amp;iecy;&amp;rcy;, &amp;Ocy;&amp;rcy;&amp;ucy;&amp;dcy;&amp;icy;&amp;yacy; &amp;scy;&amp;mcy;&amp;iecy;&amp;rcy;&amp;tcy;&amp;icy;: &amp;Gcy;&amp;ocy;&amp;rcy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07504" y="5805264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latin typeface="Arial"/>
              </a:rPr>
              <a:t>Мужик — сильный, умный, трудолюбивый, умелый, может сделать все, способен выжить везде.</a:t>
            </a:r>
            <a:endParaRPr lang="ru-RU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&amp;Mcy;&amp;ucy;&amp;lcy;&amp;softcy;&amp;tcy;&amp;fcy;&amp;icy;&amp;lcy;&amp;softcy;&amp;mcy;&amp;ycy; &amp;icy; &amp;scy;&amp;kcy;&amp;acy;&amp;zcy;&amp;kcy;&amp;icy; - &amp;Pcy;&amp;ocy;&amp;rcy;&amp;tcy;&amp;acy;&amp;lcy; &amp;Vcy;&amp;icy;&amp;dcy;&amp;iecy;&amp;ocy;&amp;Rcy;&amp;acy;&amp;mcy;&amp;acy; - &amp;Scy;&amp;tcy;&amp;rcy;&amp;acy;&amp;ncy;&amp;icy;&amp;tscy;&amp;acy; 36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51520" y="5733256"/>
            <a:ext cx="871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2060"/>
                </a:solidFill>
                <a:latin typeface="Arial"/>
              </a:rPr>
              <a:t>Генералы привыкли </a:t>
            </a:r>
            <a:r>
              <a:rPr lang="ru-RU" sz="2000" b="1" dirty="0">
                <a:solidFill>
                  <a:srgbClr val="002060"/>
                </a:solidFill>
                <a:latin typeface="Arial"/>
              </a:rPr>
              <a:t>получать все в готовом </a:t>
            </a:r>
            <a:r>
              <a:rPr lang="ru-RU" sz="2000" b="1" dirty="0" smtClean="0">
                <a:solidFill>
                  <a:srgbClr val="002060"/>
                </a:solidFill>
                <a:latin typeface="Arial"/>
              </a:rPr>
              <a:t>виде</a:t>
            </a:r>
            <a:r>
              <a:rPr lang="ru-RU" sz="2000" b="1" dirty="0">
                <a:solidFill>
                  <a:srgbClr val="002060"/>
                </a:solidFill>
                <a:latin typeface="Arial"/>
              </a:rPr>
              <a:t>.</a:t>
            </a:r>
            <a:r>
              <a:rPr lang="ru-RU" sz="2000" b="1" dirty="0" smtClean="0">
                <a:solidFill>
                  <a:srgbClr val="002060"/>
                </a:solidFill>
                <a:latin typeface="Arial"/>
              </a:rPr>
              <a:t> «</a:t>
            </a:r>
            <a:r>
              <a:rPr lang="ru-RU" sz="2000" b="1" dirty="0">
                <a:solidFill>
                  <a:srgbClr val="002060"/>
                </a:solidFill>
                <a:latin typeface="Arial"/>
              </a:rPr>
              <a:t>Кто бы мог думать, ваше превосходительство, что человеческая пища, в первоначальном виде, летает, плавает и на деревьях растет?»</a:t>
            </a:r>
            <a:endParaRPr lang="ru-RU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&amp;Mcy;&amp;ucy;&amp;lcy;&amp;softcy;&amp;tcy;&amp;fcy;&amp;icy;&amp;lcy;&amp;softcy;&amp;mcy; 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 &amp;scy;&amp;kcy;&amp;acy;&amp;chcy;&amp;acy;&amp;tcy;&amp;softcy; &amp;bcy;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9" y="-98"/>
            <a:ext cx="4483951" cy="3429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83" y="8831"/>
            <a:ext cx="4718914" cy="33540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" y="3428999"/>
            <a:ext cx="4655742" cy="3534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717032"/>
            <a:ext cx="41044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Мужик для господ смог нарвать яблок, наловить рыбы, извлечь огонь, нарыть картофеля, напечь множество провизии, научился даже суп варить в </a:t>
            </a:r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пригоршне.</a:t>
            </a:r>
            <a:endParaRPr lang="ru-RU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&amp;Kcy;&amp;acy;&amp;dcy;&amp;rcy;&amp;ycy; &amp;kcy; &amp;mcy;&amp;ucy;&amp;lcy;&amp;softcy;&amp;tcy;&amp;fcy;&amp;icy;&amp;lcy;&amp;softcy;&amp;mcy;&amp;ucy; 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 (1965). &amp;Kcy;&amp;acy;&amp;dcy;&amp;rcy; 11 &amp;rcy;&amp;acy;&amp;zcy;&amp;mcy;&amp;iecy;&amp;rcy; 640px x 480px"/>
          <p:cNvPicPr>
            <a:picLocks noChangeAspect="1" noChangeArrowheads="1"/>
          </p:cNvPicPr>
          <p:nvPr/>
        </p:nvPicPr>
        <p:blipFill rotWithShape="1">
          <a:blip r:embed="rId2"/>
          <a:srcRect b="12150"/>
          <a:stretch/>
        </p:blipFill>
        <p:spPr bwMode="auto">
          <a:xfrm>
            <a:off x="2552134" y="31415"/>
            <a:ext cx="6588224" cy="4340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39552" y="4725144"/>
            <a:ext cx="8136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2400" b="1" dirty="0">
                <a:solidFill>
                  <a:srgbClr val="002060"/>
                </a:solidFill>
                <a:latin typeface="Arial"/>
              </a:rPr>
              <a:t>Но и его не щадит сатирик за смирение и низкопоклонство. Генералы заставляют этого здоровенного мужичину вить для самого себя веревку, чтобы не убежал. И тот покорно выполняет приказ.</a:t>
            </a:r>
            <a:endParaRPr lang="ru-RU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32040" y="692696"/>
            <a:ext cx="38884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02060"/>
                </a:solidFill>
                <a:latin typeface="Arial"/>
              </a:rPr>
              <a:t>Сильный «мужичина» безропотно покоряется слабым и глупым генералам</a:t>
            </a:r>
            <a:r>
              <a:rPr lang="ru-RU" sz="2000" b="1" dirty="0" smtClean="0">
                <a:solidFill>
                  <a:srgbClr val="002060"/>
                </a:solidFill>
                <a:latin typeface="Arial"/>
              </a:rPr>
              <a:t>.</a:t>
            </a:r>
          </a:p>
          <a:p>
            <a:pPr algn="ctr"/>
            <a:r>
              <a:rPr lang="ru-RU" sz="2000" b="1" dirty="0">
                <a:solidFill>
                  <a:srgbClr val="002060"/>
                </a:solidFill>
                <a:latin typeface="Arial"/>
              </a:rPr>
              <a:t>Мужик терпит обращение к себе как к рабу, тунеядцу, он не способен на правомерный бунт, наоборот, готов себя своими руками заковать в кандалы: «Набрал сейчас мужичина дикой конопли, размочил в воде, поколотил, помял — и к вечеру веревка была готова. Этою </a:t>
            </a:r>
            <a:r>
              <a:rPr lang="ru-RU" sz="2000" b="1" dirty="0" err="1">
                <a:solidFill>
                  <a:srgbClr val="002060"/>
                </a:solidFill>
                <a:latin typeface="Arial"/>
              </a:rPr>
              <a:t>веревкою</a:t>
            </a:r>
            <a:r>
              <a:rPr lang="ru-RU" sz="2000" b="1" dirty="0">
                <a:solidFill>
                  <a:srgbClr val="002060"/>
                </a:solidFill>
                <a:latin typeface="Arial"/>
              </a:rPr>
              <a:t> генералы привязали мужичину к дереву, </a:t>
            </a:r>
            <a:endParaRPr lang="ru-RU" sz="2000" b="1" dirty="0" smtClean="0">
              <a:solidFill>
                <a:srgbClr val="002060"/>
              </a:solidFill>
              <a:latin typeface="Arial"/>
            </a:endParaRP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Arial"/>
              </a:rPr>
              <a:t>чтоб </a:t>
            </a:r>
            <a:r>
              <a:rPr lang="ru-RU" sz="2000" b="1" dirty="0">
                <a:solidFill>
                  <a:srgbClr val="002060"/>
                </a:solidFill>
                <a:latin typeface="Arial"/>
              </a:rPr>
              <a:t>не убег».</a:t>
            </a:r>
            <a:endParaRPr lang="ru-RU" sz="2000" b="1" dirty="0">
              <a:solidFill>
                <a:srgbClr val="00206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2" b="3878"/>
          <a:stretch/>
        </p:blipFill>
        <p:spPr bwMode="auto">
          <a:xfrm>
            <a:off x="-111578" y="-99392"/>
            <a:ext cx="4683577" cy="35299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6932" r="4353" b="4654"/>
          <a:stretch/>
        </p:blipFill>
        <p:spPr bwMode="auto">
          <a:xfrm>
            <a:off x="-96507" y="3508851"/>
            <a:ext cx="4632421" cy="33491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72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5728"/>
            <a:ext cx="3714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u="sng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Генералы</a:t>
            </a:r>
            <a:endParaRPr lang="ru-RU" sz="4400" b="1" u="sng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3504" y="285728"/>
            <a:ext cx="2500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u="sng" dirty="0" smtClean="0">
                <a:latin typeface="Arial" pitchFamily="34" charset="0"/>
                <a:cs typeface="Arial" pitchFamily="34" charset="0"/>
              </a:rPr>
              <a:t>Мужик</a:t>
            </a:r>
            <a:endParaRPr lang="ru-RU" sz="44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571612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неприспособленность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2357430"/>
            <a:ext cx="367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невежественность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3214686"/>
            <a:ext cx="253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  <a:cs typeface="Arial" pitchFamily="34" charset="0"/>
              </a:rPr>
              <a:t>тунеядство</a:t>
            </a:r>
            <a:endParaRPr lang="ru-RU" sz="28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4643446"/>
            <a:ext cx="274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жадность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000504"/>
            <a:ext cx="210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глупость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1571612"/>
            <a:ext cx="3211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находчивость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3504" y="2285992"/>
            <a:ext cx="242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трудолюбие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3570" y="3143248"/>
            <a:ext cx="16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талант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7752" y="4643446"/>
            <a:ext cx="378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р</a:t>
            </a:r>
            <a:r>
              <a:rPr lang="ru-RU" sz="2800" b="1" dirty="0" smtClean="0">
                <a:solidFill>
                  <a:srgbClr val="00B050"/>
                </a:solidFill>
              </a:rPr>
              <a:t>абская покорность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2040" y="3929066"/>
            <a:ext cx="2854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безропотность</a:t>
            </a:r>
            <a:endParaRPr lang="ru-RU" sz="2800" b="1" dirty="0">
              <a:solidFill>
                <a:srgbClr val="00B050"/>
              </a:solidFill>
            </a:endParaRPr>
          </a:p>
        </p:txBody>
      </p:sp>
      <p:pic>
        <p:nvPicPr>
          <p:cNvPr id="14" name="Picture 2" descr="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 (1965) - &amp;Scy;&amp;ocy;&amp;vcy;&amp;iecy;&amp;tcy;&amp;scy;&amp;kcy;&amp;icy;&amp;iecy; &amp;fcy;&amp;icy;&amp;lcy;&amp;softcy;&amp;mcy;&amp;ycy; &amp;scy;&amp;mcy;&amp;ocy;&amp;tcy;&amp;rcy;&amp;iecy;&amp;tcy;&amp;softcy; &amp;ocy;&amp;ncy;&amp;lcy;&amp;acy;&amp;jcy;&amp;ncy;"/>
          <p:cNvPicPr>
            <a:picLocks noChangeAspect="1" noChangeArrowheads="1"/>
          </p:cNvPicPr>
          <p:nvPr/>
        </p:nvPicPr>
        <p:blipFill>
          <a:blip r:embed="rId2" cstate="print"/>
          <a:srcRect l="14816" t="12346" r="14814" b="35802"/>
          <a:stretch>
            <a:fillRect/>
          </a:stretch>
        </p:blipFill>
        <p:spPr bwMode="auto">
          <a:xfrm>
            <a:off x="7643834" y="785794"/>
            <a:ext cx="1357322" cy="1500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&amp;Scy;&amp;kcy;&amp;acy;&amp;chcy;&amp;acy;&amp;tcy;&amp;softcy; &amp;mcy;&amp;ucy;&amp;lcy;&amp;softcy;&amp;tcy;&amp;fcy;&amp;icy;&amp;lcy;&amp;softcy;&amp;mcy; &quot;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&quot; - &amp;Scy;&amp;tcy;&amp;acy;&amp;rcy;&amp;ycy;&amp;iecy; &amp;dcy;&amp;ocy;&amp;bcy;&amp;rcy;&amp;ycy;&amp;iecy; &amp;mcy;&amp;ucy;&amp;lcy;&amp;softcy;&amp;tcy;&amp;icy;&amp;kcy;&amp;icy;"/>
          <p:cNvPicPr>
            <a:picLocks noChangeAspect="1" noChangeArrowheads="1"/>
          </p:cNvPicPr>
          <p:nvPr/>
        </p:nvPicPr>
        <p:blipFill>
          <a:blip r:embed="rId3"/>
          <a:srcRect l="38392" t="28571" r="29465" b="14286"/>
          <a:stretch>
            <a:fillRect/>
          </a:stretch>
        </p:blipFill>
        <p:spPr bwMode="auto">
          <a:xfrm>
            <a:off x="2786050" y="4286256"/>
            <a:ext cx="1857388" cy="24765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2" descr="&amp;Tcy;&amp;iecy;&amp;lcy;&amp;iecy;&amp;pcy;&amp;rcy;&amp;ocy;&amp;gcy;&amp;rcy;&amp;acy;&amp;mcy;&amp;mcy;&amp;acy;, &amp;pcy;&amp;rcy;&amp;ocy;&amp;gcy;&amp;rcy;&amp;acy;&amp;mcy;&amp;mcy;&amp;acy; &amp;pcy;&amp;iecy;&amp;rcy;&amp;iecy;&amp;dcy;&amp;acy;&amp;chcy; &amp;Kcy;&amp;acy;&amp;rcy;&amp;ucy;&amp;scy;&amp;iecy;&amp;lcy;&amp;softcy;, &amp;Dcy;&amp;iecy;&amp;tcy;&amp;yacy;&amp;mcy;: &quot;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&quot;. &quot;&amp;Scy;&amp;kcy;&amp;acy;&amp;zcy;&amp;kcy;&amp;acy; &amp;ocy; &amp;pcy;&amp;ocy;&amp;pcy;&amp;iecy; &amp;icy; &amp;rcy;&amp;acy;&amp;bcy;&amp;ocy;&amp;tcy;&amp;ncy;&amp;icy;&amp;kcy;&amp;iecy; &amp;iecy;&amp;gcy;&amp;ocy; &amp;Bcy;&amp;acy;&amp;lcy;&amp;dcy;"/>
          <p:cNvPicPr>
            <a:picLocks noChangeAspect="1" noChangeArrowheads="1"/>
          </p:cNvPicPr>
          <p:nvPr/>
        </p:nvPicPr>
        <p:blipFill>
          <a:blip r:embed="rId4" cstate="print"/>
          <a:srcRect l="7141" r="21429"/>
          <a:stretch>
            <a:fillRect/>
          </a:stretch>
        </p:blipFill>
        <p:spPr bwMode="auto">
          <a:xfrm>
            <a:off x="3643306" y="142852"/>
            <a:ext cx="1428760" cy="1500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u="sng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Средства художественной выразительности в сказке</a:t>
            </a:r>
            <a:endParaRPr lang="ru-RU" sz="2400" b="1" u="sng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546518"/>
              </p:ext>
            </p:extLst>
          </p:nvPr>
        </p:nvGraphicFramePr>
        <p:xfrm>
          <a:off x="395537" y="692693"/>
          <a:ext cx="8496944" cy="5976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614"/>
                <a:gridCol w="6248330"/>
              </a:tblGrid>
              <a:tr h="656716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Аллегория</a:t>
                      </a:r>
                      <a:endParaRPr lang="ru-RU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Отношения между генералами и мужиком — отношения между властью и народом.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656716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Гипербола</a:t>
                      </a:r>
                      <a:endParaRPr lang="ru-RU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«Стал даже в пригоршне суп варить», «булки в том самом виде родятся, как их утром к кофею подают»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48475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Фантастика</a:t>
                      </a:r>
                      <a:endParaRPr lang="ru-RU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«Жили да были два генерала, и так как оба были легкомысленны, то в скором времени, по щучьему велению, по моему хотению, очутились на необитаемом острове»</a:t>
                      </a:r>
                    </a:p>
                    <a:p>
                      <a:endParaRPr lang="ru-RU" sz="18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379653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Ирония</a:t>
                      </a:r>
                      <a:endParaRPr lang="ru-RU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«И начал мужик на бобах разводить, как бы ему своих генералов порадовать за то, что они его, тунеядца, жаловали и мужицким его трудом не </a:t>
                      </a:r>
                      <a:r>
                        <a:rPr kumimoji="0" lang="ru-RU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гнушалися</a:t>
                      </a:r>
                      <a:r>
                        <a:rPr kumimoji="0" lang="ru-RU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!»</a:t>
                      </a:r>
                    </a:p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798831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Гротеск</a:t>
                      </a:r>
                      <a:endParaRPr lang="ru-RU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«Полетели клочья, раздался визг и оханье; генерал, который был учителем каллиграфии, откусил у своего товарища орден и немедленно проглотил». Генералы находят на необитаемом острове номер «Московских ведомостей»</a:t>
                      </a:r>
                    </a:p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0032" y="188641"/>
            <a:ext cx="410445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Фантастика Салтыкова Щедрина – это не уход от действительности, от ее жгучих проблем и злободневных вопросов, а особая форма постановки этих проблем и вопросов, особая форма сатирического отображения жизни</a:t>
            </a:r>
            <a:r>
              <a:rPr lang="ru-RU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Каким </a:t>
            </a:r>
            <a:r>
              <a:rPr 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 ни было отношение к творчеству Салтыкова-Щедрина в наши дни, но по-прежнему дорог нам писатель-сатирик своей любовью к народу, честностью, желанием сделать жизнь лучше, верностью идеалам. Многие его образы стали близкими и понятными нам сегодня. </a:t>
            </a:r>
          </a:p>
        </p:txBody>
      </p:sp>
      <p:pic>
        <p:nvPicPr>
          <p:cNvPr id="1026" name="Picture 2" descr="https://img-fotki.yandex.ru/get/169995/141543202.238/0_240d3f_a56978e6_ori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4516" r="14696" b="4369"/>
          <a:stretch/>
        </p:blipFill>
        <p:spPr bwMode="auto">
          <a:xfrm>
            <a:off x="35496" y="476672"/>
            <a:ext cx="4354060" cy="57506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48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9593983">
            <a:off x="205937" y="2775180"/>
            <a:ext cx="914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u="sng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Bookman Old Style" panose="02050604050505020204" pitchFamily="18" charset="0"/>
              </a:rPr>
              <a:t>Урок окончен!</a:t>
            </a:r>
            <a:endParaRPr lang="ru-RU" sz="9600" u="sng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050" name="Picture 2" descr="https://ozon-st.cdn.ngenix.net/multimedia/101022235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r="15952"/>
          <a:stretch/>
        </p:blipFill>
        <p:spPr bwMode="auto">
          <a:xfrm rot="20614697">
            <a:off x="904150" y="373031"/>
            <a:ext cx="2294626" cy="34198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media.ozone.ru/multimedia/10057958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2"/>
          <a:stretch/>
        </p:blipFill>
        <p:spPr bwMode="auto">
          <a:xfrm rot="694880">
            <a:off x="6303694" y="3329018"/>
            <a:ext cx="2434559" cy="33622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90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4088" y="116632"/>
            <a:ext cx="3600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Arial"/>
              </a:rPr>
              <a:t>Среди огромного наследия </a:t>
            </a:r>
            <a:endParaRPr lang="ru-RU" b="1" dirty="0" smtClean="0">
              <a:solidFill>
                <a:srgbClr val="002060"/>
              </a:solidFill>
              <a:latin typeface="Arial"/>
            </a:endParaRPr>
          </a:p>
          <a:p>
            <a:pPr algn="ctr"/>
            <a:r>
              <a:rPr lang="ru-RU" b="1" dirty="0" smtClean="0">
                <a:solidFill>
                  <a:srgbClr val="002060"/>
                </a:solidFill>
                <a:latin typeface="Arial"/>
              </a:rPr>
              <a:t>М</a:t>
            </a:r>
            <a:r>
              <a:rPr lang="ru-RU" b="1" dirty="0">
                <a:solidFill>
                  <a:srgbClr val="002060"/>
                </a:solidFill>
                <a:latin typeface="Arial"/>
              </a:rPr>
              <a:t>. Е. Салтыкова-Щедрина наибольшей популярностью пользуются его сказки. </a:t>
            </a:r>
            <a:endParaRPr lang="ru-RU" b="1" dirty="0" smtClean="0">
              <a:solidFill>
                <a:srgbClr val="002060"/>
              </a:solidFill>
              <a:latin typeface="Arial"/>
            </a:endParaRPr>
          </a:p>
          <a:p>
            <a:pPr algn="ctr"/>
            <a:r>
              <a:rPr lang="ru-RU" b="1" u="sng" dirty="0" smtClean="0">
                <a:solidFill>
                  <a:srgbClr val="002060"/>
                </a:solidFill>
                <a:latin typeface="Arial"/>
              </a:rPr>
              <a:t>Сказки</a:t>
            </a:r>
            <a:r>
              <a:rPr lang="ru-RU" b="1" dirty="0" smtClean="0">
                <a:solidFill>
                  <a:srgbClr val="002060"/>
                </a:solidFill>
                <a:latin typeface="Arial"/>
              </a:rPr>
              <a:t> </a:t>
            </a:r>
            <a:r>
              <a:rPr lang="ru-RU" b="1" dirty="0">
                <a:solidFill>
                  <a:srgbClr val="002060"/>
                </a:solidFill>
                <a:latin typeface="Arial"/>
              </a:rPr>
              <a:t>— итог многолетних наблюдений, итог всего творческого пути писателя. В них сплетается фантастическое и реальное, комическое и трагическое, широко используются гротеск, гипербола, проявляется удивительное искусство эзопова языка</a:t>
            </a:r>
            <a:r>
              <a:rPr lang="ru-RU" b="1" dirty="0" smtClean="0">
                <a:solidFill>
                  <a:srgbClr val="002060"/>
                </a:solidFill>
                <a:latin typeface="Arial"/>
              </a:rPr>
              <a:t>.</a:t>
            </a:r>
          </a:p>
          <a:p>
            <a:pPr algn="ctr"/>
            <a:endParaRPr lang="ru-RU" b="1" dirty="0" smtClean="0">
              <a:solidFill>
                <a:srgbClr val="002060"/>
              </a:solidFill>
              <a:latin typeface="Arial"/>
            </a:endParaRPr>
          </a:p>
          <a:p>
            <a:pPr algn="ctr"/>
            <a:r>
              <a:rPr lang="ru-RU" b="1" dirty="0" smtClean="0">
                <a:solidFill>
                  <a:srgbClr val="002060"/>
                </a:solidFill>
                <a:latin typeface="Arial"/>
              </a:rPr>
              <a:t>Остросатирические </a:t>
            </a:r>
            <a:r>
              <a:rPr lang="ru-RU" b="1" dirty="0">
                <a:solidFill>
                  <a:srgbClr val="002060"/>
                </a:solidFill>
                <a:latin typeface="Arial"/>
              </a:rPr>
              <a:t>сказки </a:t>
            </a:r>
            <a:r>
              <a:rPr lang="ru-RU" b="1" dirty="0" smtClean="0">
                <a:solidFill>
                  <a:srgbClr val="002060"/>
                </a:solidFill>
                <a:latin typeface="Arial"/>
              </a:rPr>
              <a:t>Щедрин </a:t>
            </a:r>
            <a:r>
              <a:rPr lang="ru-RU" b="1" dirty="0">
                <a:solidFill>
                  <a:srgbClr val="002060"/>
                </a:solidFill>
                <a:latin typeface="Arial"/>
              </a:rPr>
              <a:t>создает </a:t>
            </a:r>
            <a:r>
              <a:rPr lang="ru-RU" b="1" dirty="0" smtClean="0">
                <a:solidFill>
                  <a:srgbClr val="002060"/>
                </a:solidFill>
                <a:latin typeface="Arial"/>
              </a:rPr>
              <a:t>в </a:t>
            </a:r>
            <a:r>
              <a:rPr lang="ru-RU" sz="20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"/>
              </a:rPr>
              <a:t>1869-м</a:t>
            </a:r>
            <a:r>
              <a:rPr lang="ru-RU" b="1" dirty="0">
                <a:solidFill>
                  <a:srgbClr val="002060"/>
                </a:solidFill>
                <a:latin typeface="Arial"/>
              </a:rPr>
              <a:t>, а также в </a:t>
            </a:r>
            <a:r>
              <a:rPr lang="ru-RU" sz="20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"/>
              </a:rPr>
              <a:t>1880—1886</a:t>
            </a:r>
            <a:r>
              <a:rPr lang="ru-RU" b="1" dirty="0">
                <a:solidFill>
                  <a:srgbClr val="002060"/>
                </a:solidFill>
                <a:latin typeface="Arial"/>
              </a:rPr>
              <a:t> годах</a:t>
            </a:r>
            <a:r>
              <a:rPr lang="ru-RU" b="1" dirty="0" smtClean="0">
                <a:solidFill>
                  <a:srgbClr val="002060"/>
                </a:solidFill>
                <a:latin typeface="Arial"/>
              </a:rPr>
              <a:t>.</a:t>
            </a:r>
          </a:p>
          <a:p>
            <a:pPr algn="ctr"/>
            <a:r>
              <a:rPr lang="ru-RU" dirty="0">
                <a:solidFill>
                  <a:srgbClr val="333333"/>
                </a:solidFill>
                <a:latin typeface="Arial"/>
              </a:rPr>
              <a:t> </a:t>
            </a:r>
            <a:r>
              <a:rPr lang="ru-RU" b="1" dirty="0">
                <a:solidFill>
                  <a:srgbClr val="002060"/>
                </a:solidFill>
                <a:latin typeface="Arial"/>
              </a:rPr>
              <a:t>У сказок разные адресаты и проблематика. Всего </a:t>
            </a:r>
            <a:r>
              <a:rPr lang="ru-RU" b="1" dirty="0" smtClean="0">
                <a:solidFill>
                  <a:srgbClr val="002060"/>
                </a:solidFill>
                <a:latin typeface="Arial"/>
              </a:rPr>
              <a:t>у</a:t>
            </a:r>
          </a:p>
          <a:p>
            <a:pPr algn="ctr"/>
            <a:r>
              <a:rPr lang="ru-RU" b="1" dirty="0" smtClean="0">
                <a:solidFill>
                  <a:srgbClr val="002060"/>
                </a:solidFill>
                <a:latin typeface="Arial"/>
              </a:rPr>
              <a:t>Салтыкова-Щедрина</a:t>
            </a:r>
            <a:r>
              <a:rPr lang="ru-RU" b="1" dirty="0">
                <a:solidFill>
                  <a:srgbClr val="002060"/>
                </a:solidFill>
                <a:latin typeface="Arial"/>
              </a:rPr>
              <a:t> </a:t>
            </a:r>
            <a:endParaRPr lang="ru-RU" b="1" dirty="0" smtClean="0">
              <a:solidFill>
                <a:srgbClr val="002060"/>
              </a:solidFill>
              <a:latin typeface="Arial"/>
            </a:endParaRPr>
          </a:p>
          <a:p>
            <a:pPr algn="ctr"/>
            <a:r>
              <a:rPr lang="ru-RU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"/>
              </a:rPr>
              <a:t>32</a:t>
            </a:r>
            <a:r>
              <a:rPr lang="ru-RU" sz="20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"/>
              </a:rPr>
              <a:t> сказки. </a:t>
            </a:r>
            <a:endParaRPr lang="ru-RU" sz="2000" b="1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1026" name="Picture 2" descr="https://library.rosvuz.ru/files/library/cover/96e59817d8d442b4b7d5b395665b29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"/>
            <a:ext cx="5004048" cy="6806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21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59132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u="sng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Объекты сатиры в сказках</a:t>
            </a:r>
            <a:endParaRPr lang="ru-RU" sz="4400" b="1" u="sng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700808"/>
            <a:ext cx="77768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4000" dirty="0" smtClean="0">
                <a:cs typeface="Aharoni" panose="02010803020104030203" pitchFamily="2" charset="-79"/>
              </a:rPr>
              <a:t> </a:t>
            </a:r>
            <a:r>
              <a:rPr lang="ru-RU" sz="4000" dirty="0" smtClean="0">
                <a:solidFill>
                  <a:srgbClr val="002060"/>
                </a:solidFill>
                <a:cs typeface="Aharoni" panose="02010803020104030203" pitchFamily="2" charset="-79"/>
              </a:rPr>
              <a:t>Правительственные круги и господствующее сословие;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4000" dirty="0" smtClean="0">
                <a:solidFill>
                  <a:srgbClr val="002060"/>
                </a:solidFill>
                <a:cs typeface="Aharoni" panose="02010803020104030203" pitchFamily="2" charset="-79"/>
              </a:rPr>
              <a:t> Обывательски   настроенная(либеральная) интеллигенция;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4000" dirty="0" smtClean="0">
                <a:solidFill>
                  <a:srgbClr val="002060"/>
                </a:solidFill>
                <a:cs typeface="Aharoni" panose="02010803020104030203" pitchFamily="2" charset="-79"/>
              </a:rPr>
              <a:t> Пассивность и покорность русского народа и др.</a:t>
            </a:r>
            <a:endParaRPr lang="ru-RU" sz="4000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995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iblio.by/media/catalog/product/cache/1/image/1200x630/602f0fa2c1f0d1ba5e241f914e856ff9/9/7/9785378278367-2018--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7" r="30106" b="7655"/>
          <a:stretch/>
        </p:blipFill>
        <p:spPr bwMode="auto">
          <a:xfrm>
            <a:off x="0" y="0"/>
            <a:ext cx="4932040" cy="684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20072" y="620688"/>
            <a:ext cx="350217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«Повесть о том,</a:t>
            </a:r>
          </a:p>
          <a:p>
            <a:pPr algn="ctr"/>
            <a:r>
              <a:rPr lang="ru-RU" sz="28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как мужик</a:t>
            </a:r>
          </a:p>
          <a:p>
            <a:pPr algn="ctr"/>
            <a:r>
              <a:rPr lang="ru-RU" sz="28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д</a:t>
            </a:r>
            <a:r>
              <a:rPr lang="ru-RU" sz="28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вух генералов</a:t>
            </a:r>
          </a:p>
          <a:p>
            <a:pPr algn="ctr"/>
            <a:r>
              <a:rPr lang="ru-RU" sz="28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прокормил»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</a:rPr>
              <a:t>о</a:t>
            </a:r>
            <a:r>
              <a:rPr lang="ru-RU" sz="2800" dirty="0" smtClean="0">
                <a:solidFill>
                  <a:srgbClr val="002060"/>
                </a:solidFill>
              </a:rPr>
              <a:t>тносится к первым</a:t>
            </a:r>
          </a:p>
          <a:p>
            <a:pPr algn="ctr"/>
            <a:r>
              <a:rPr lang="ru-RU" sz="2800" dirty="0" smtClean="0">
                <a:solidFill>
                  <a:srgbClr val="002060"/>
                </a:solidFill>
              </a:rPr>
              <a:t> </a:t>
            </a:r>
            <a:r>
              <a:rPr lang="ru-RU" sz="2800" dirty="0" err="1" smtClean="0">
                <a:solidFill>
                  <a:srgbClr val="002060"/>
                </a:solidFill>
              </a:rPr>
              <a:t>Щедринским</a:t>
            </a:r>
            <a:r>
              <a:rPr lang="ru-RU" sz="2800" dirty="0" smtClean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</a:rPr>
              <a:t>с</a:t>
            </a:r>
            <a:r>
              <a:rPr lang="ru-RU" sz="2800" dirty="0" smtClean="0">
                <a:solidFill>
                  <a:srgbClr val="002060"/>
                </a:solidFill>
              </a:rPr>
              <a:t>казкам. Написана </a:t>
            </a:r>
          </a:p>
          <a:p>
            <a:pPr algn="ctr"/>
            <a:r>
              <a:rPr lang="ru-RU" sz="2800" dirty="0" smtClean="0">
                <a:solidFill>
                  <a:srgbClr val="002060"/>
                </a:solidFill>
                <a:latin typeface="Arial"/>
              </a:rPr>
              <a:t>и </a:t>
            </a:r>
            <a:r>
              <a:rPr lang="ru-RU" sz="2800" dirty="0">
                <a:solidFill>
                  <a:srgbClr val="002060"/>
                </a:solidFill>
                <a:latin typeface="Arial"/>
              </a:rPr>
              <a:t>впервые </a:t>
            </a:r>
            <a:endParaRPr lang="ru-RU" sz="2800" dirty="0" smtClean="0">
              <a:solidFill>
                <a:srgbClr val="002060"/>
              </a:solidFill>
              <a:latin typeface="Arial"/>
            </a:endParaRPr>
          </a:p>
          <a:p>
            <a:pPr algn="ctr"/>
            <a:r>
              <a:rPr lang="ru-RU" sz="2800" dirty="0" smtClean="0">
                <a:solidFill>
                  <a:srgbClr val="002060"/>
                </a:solidFill>
                <a:latin typeface="Arial"/>
              </a:rPr>
              <a:t>опубликована </a:t>
            </a:r>
          </a:p>
          <a:p>
            <a:pPr algn="ctr"/>
            <a:r>
              <a:rPr lang="ru-RU" sz="2800" dirty="0" smtClean="0">
                <a:solidFill>
                  <a:srgbClr val="002060"/>
                </a:solidFill>
                <a:latin typeface="Arial"/>
              </a:rPr>
              <a:t>в журнале</a:t>
            </a:r>
          </a:p>
          <a:p>
            <a:pPr algn="ctr"/>
            <a:r>
              <a:rPr lang="ru-RU" sz="2800" dirty="0" smtClean="0">
                <a:solidFill>
                  <a:srgbClr val="002060"/>
                </a:solidFill>
                <a:latin typeface="Arial"/>
              </a:rPr>
              <a:t> </a:t>
            </a:r>
            <a:r>
              <a:rPr lang="ru-RU" sz="2800" dirty="0">
                <a:solidFill>
                  <a:srgbClr val="002060"/>
                </a:solidFill>
                <a:latin typeface="Arial"/>
              </a:rPr>
              <a:t>«</a:t>
            </a:r>
            <a:r>
              <a:rPr lang="ru-RU" sz="2800" dirty="0" smtClean="0">
                <a:solidFill>
                  <a:srgbClr val="002060"/>
                </a:solidFill>
                <a:latin typeface="Arial"/>
              </a:rPr>
              <a:t>Отечественные</a:t>
            </a:r>
          </a:p>
          <a:p>
            <a:pPr algn="ctr"/>
            <a:r>
              <a:rPr lang="ru-RU" sz="2800" dirty="0" smtClean="0">
                <a:solidFill>
                  <a:srgbClr val="002060"/>
                </a:solidFill>
                <a:latin typeface="Arial"/>
              </a:rPr>
              <a:t> </a:t>
            </a:r>
            <a:r>
              <a:rPr lang="ru-RU" sz="2800" dirty="0">
                <a:solidFill>
                  <a:srgbClr val="002060"/>
                </a:solidFill>
                <a:latin typeface="Arial"/>
              </a:rPr>
              <a:t>записки»</a:t>
            </a:r>
            <a:endParaRPr lang="ru-RU" sz="2800" dirty="0" smtClean="0">
              <a:solidFill>
                <a:srgbClr val="002060"/>
              </a:solidFill>
              <a:latin typeface="Arial"/>
            </a:endParaRPr>
          </a:p>
          <a:p>
            <a:pPr algn="ctr"/>
            <a:r>
              <a:rPr lang="ru-RU" sz="28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"/>
              </a:rPr>
              <a:t>в </a:t>
            </a:r>
            <a:r>
              <a:rPr lang="ru-RU" sz="28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"/>
              </a:rPr>
              <a:t>1869 </a:t>
            </a:r>
            <a:r>
              <a:rPr lang="ru-RU" sz="28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latin typeface="Arial"/>
              </a:rPr>
              <a:t>году.</a:t>
            </a:r>
            <a:endParaRPr lang="ru-RU" sz="2800" b="1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68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 &quot; XITV.info - &amp;Scy;&amp;mcy;&amp;ocy;&amp;tcy;&amp;rcy;&amp;iecy;&amp;tcy;&amp;softcy; &amp;fcy;&amp;icy;&amp;lcy;&amp;softcy;&amp;mcy;&amp;ycy; &amp;ocy;&amp;ncy;&amp;lcy;&amp;acy;&amp;jcy;&amp;ncy; &amp;bcy;&amp;iecy;&amp;scy;&amp;pcy;&amp;lcy;&amp;acy;&amp;tcy;&amp;ncy;&amp;ocy;. &amp;Lcy;&amp;ucy;&amp;chcy;&amp;shcy;&amp;icy;&amp;iecy; &amp;fcy;&amp;icy;&amp;lcy;&amp;softcy;&amp;mcy;&amp;ycy; &amp;ocy;&amp;ncy;&amp;lcy;&amp;acy;&amp;jcy;&amp;ncy; &amp;vcy; &amp;khcy;&amp;ocy;&amp;rcy;&amp;ocy;&amp;shcy;&amp;iecy;&amp;mcy; &amp;kcy;&amp;acy;&amp;chcy;&amp;iecy;&amp;scy;&amp;tcy;&amp;vcy;&amp;iecy;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79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1520" y="5805264"/>
            <a:ext cx="864096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02060"/>
                </a:solidFill>
                <a:latin typeface="Arial"/>
              </a:rPr>
              <a:t>С едкой иронией Салтыков пишет: “Служили генералы в какой-то регистратуре... следовательно, ничего не понимали. </a:t>
            </a:r>
            <a:endParaRPr lang="ru-RU" sz="2000" b="1" dirty="0" smtClean="0">
              <a:solidFill>
                <a:srgbClr val="002060"/>
              </a:solidFill>
              <a:latin typeface="Arial"/>
            </a:endParaRP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Arial"/>
              </a:rPr>
              <a:t>Даже </a:t>
            </a:r>
            <a:r>
              <a:rPr lang="ru-RU" sz="2000" b="1" dirty="0">
                <a:solidFill>
                  <a:srgbClr val="002060"/>
                </a:solidFill>
                <a:latin typeface="Arial"/>
              </a:rPr>
              <a:t>слов никаких не знали”.</a:t>
            </a:r>
            <a:endParaRPr lang="ru-RU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4048" cy="3300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39" y="3372224"/>
            <a:ext cx="5303161" cy="3485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92080" y="548680"/>
            <a:ext cx="36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latin typeface="Arial"/>
              </a:rPr>
              <a:t>Разумеется, эти генералы ничего не умели делать, только жить за чужой счет, полагая, что булки растут на деревьях.</a:t>
            </a:r>
            <a:endParaRPr lang="ru-RU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84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4498975" cy="337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88024" y="44624"/>
            <a:ext cx="4176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2060"/>
                </a:solidFill>
                <a:latin typeface="Arial"/>
              </a:rPr>
              <a:t>«По щучьему велению», по авторскому «хотению</a:t>
            </a:r>
            <a:r>
              <a:rPr lang="ru-RU" sz="2400" b="1" dirty="0" smtClean="0">
                <a:solidFill>
                  <a:srgbClr val="002060"/>
                </a:solidFill>
                <a:latin typeface="Arial"/>
              </a:rPr>
              <a:t>»</a:t>
            </a:r>
            <a:r>
              <a:rPr lang="ru-RU" sz="2400" dirty="0" smtClean="0">
                <a:solidFill>
                  <a:srgbClr val="000000"/>
                </a:solidFill>
                <a:latin typeface="Arial"/>
              </a:rPr>
              <a:t>, </a:t>
            </a:r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очутившись однажды </a:t>
            </a:r>
          </a:p>
          <a:p>
            <a:pPr algn="ctr"/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необитаемом острове,</a:t>
            </a:r>
          </a:p>
          <a:p>
            <a:pPr algn="ctr"/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</a:t>
            </a:r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енералы были готовы </a:t>
            </a:r>
          </a:p>
          <a:p>
            <a:pPr algn="ctr"/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съесть друг друга, пока…</a:t>
            </a:r>
            <a:endParaRPr lang="ru-RU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3350816"/>
            <a:ext cx="4749035" cy="360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 &quot; XITV.info - &amp;Scy;&amp;mcy;&amp;ocy;&amp;tcy;&amp;rcy;&amp;iecy;&amp;tcy;&amp;softcy; &amp;fcy;&amp;icy;&amp;lcy;&amp;softcy;&amp;mcy;&amp;ycy; &amp;ocy;&amp;ncy;&amp;lcy;&amp;acy;&amp;jcy;&amp;ncy; &amp;bcy;&amp;iecy;&amp;scy;&amp;pcy;&amp;lcy;&amp;acy;&amp;tcy;&amp;ncy;&amp;ocy;. &amp;Lcy;&amp;ucy;&amp;chcy;&amp;shcy;&amp;icy;&amp;iecy; &amp;fcy;&amp;icy;&amp;lcy;&amp;softcy;&amp;mcy;&amp;ycy; &amp;ocy;&amp;ncy;&amp;lcy;&amp;acy;&amp;jcy;&amp;ncy; &amp;vcy; &amp;khcy;&amp;ocy;&amp;rcy;&amp;ocy;&amp;shcy;&amp;iecy;&amp;mcy; &amp;kcy;&amp;acy;&amp;chcy;&amp;iecy;&amp;scy;&amp;tcy;&amp;vcy;&amp;iecy;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92" y="4516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95536" y="6309320"/>
            <a:ext cx="453650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е встретили мужика.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&amp;Kcy;&amp;acy;&amp;kcy; &amp;ocy;&amp;dcy;&amp;icy;&amp;ncy; &amp;mcy;&amp;ucy;&amp;zhcy;&amp;icy;&amp;kcy; &amp;dcy;&amp;vcy;&amp;ucy;&amp;khcy; &amp;gcy;&amp;iecy;&amp;ncy;&amp;iecy;&amp;rcy;&amp;acy;&amp;lcy;&amp;ocy;&amp;vcy; &amp;pcy;&amp;rcy;&amp;ocy;&amp;kcy;&amp;ocy;&amp;rcy;&amp;mcy;&amp;icy;&amp;lcy; &quot; XITV.info - &amp;Scy;&amp;mcy;&amp;ocy;&amp;tcy;&amp;rcy;&amp;iecy;…"/>
          <p:cNvPicPr>
            <a:picLocks noChangeAspect="1" noChangeArrowheads="1"/>
          </p:cNvPicPr>
          <p:nvPr/>
        </p:nvPicPr>
        <p:blipFill>
          <a:blip r:embed="rId2"/>
          <a:srcRect b="34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0" y="6237312"/>
            <a:ext cx="6444208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tx1"/>
                </a:solidFill>
                <a:latin typeface="Arial"/>
              </a:rPr>
              <a:t>А «мужик </a:t>
            </a:r>
            <a:r>
              <a:rPr lang="ru-RU" sz="2000" b="1" dirty="0">
                <a:solidFill>
                  <a:schemeClr val="tx1"/>
                </a:solidFill>
                <a:latin typeface="Arial"/>
              </a:rPr>
              <a:t>везде есть, стоит только поискать его"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511</Words>
  <Application>Microsoft Office PowerPoint</Application>
  <PresentationFormat>Экран (4:3)</PresentationFormat>
  <Paragraphs>68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Трек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Функциональность ограничена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Демонстрационно-бесплатная версия</dc:creator>
  <cp:lastModifiedBy>Евгений</cp:lastModifiedBy>
  <cp:revision>36</cp:revision>
  <dcterms:created xsi:type="dcterms:W3CDTF">2015-01-23T17:46:56Z</dcterms:created>
  <dcterms:modified xsi:type="dcterms:W3CDTF">2018-12-18T14:30:45Z</dcterms:modified>
</cp:coreProperties>
</file>